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holzbau.pages.dev/hinterlueftung-holzfassade-wandaufbau/" TargetMode="External"/><Relationship Id="rId3" Type="http://schemas.openxmlformats.org/officeDocument/2006/relationships/hyperlink" Target="https://040holzbau.pages.dev/dateien/minimax-69cee1f6f15c936708907b6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hinter der Holzfassade: Was die Ebene konkret leistet · Erklärende Präsentation</a:t>
            </a:r>
          </a:p>
        </p:txBody>
      </p:sp>
      <p:sp>
        <p:nvSpPr>
          <p:cNvPr id="3" name="Content Placeholder 2"/>
          <p:cNvSpPr>
            <a:spLocks noGrp="1"/>
          </p:cNvSpPr>
          <p:nvPr>
            <p:ph idx="1"/>
          </p:nvPr>
        </p:nvSpPr>
        <p:spPr/>
        <p:txBody>
          <a:bodyPr/>
          <a:lstStyle/>
          <a:p>
            <a:r>
              <a:t>Überblick: Eine Holzfassade ist mehr als eine sichtbare Bekleidung: Entscheidend ist die Funktionsfähigkeit des gesamten Wandaufbaus. Der folgende Beitrag richtet den Blick auf die Ebene hinter dem Holz, ihre Aufgabe beim Feuchtetransport und die Schnittstellen, die bei einer Planung gemeinsam gelöst werden müssen.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Hinterlüftungsebene tatsächlich leistet</a:t>
            </a:r>
          </a:p>
        </p:txBody>
      </p:sp>
      <p:sp>
        <p:nvSpPr>
          <p:cNvPr id="3" name="Content Placeholder 2"/>
          <p:cNvSpPr>
            <a:spLocks noGrp="1"/>
          </p:cNvSpPr>
          <p:nvPr>
            <p:ph idx="1"/>
          </p:nvPr>
        </p:nvSpPr>
        <p:spPr/>
        <p:txBody>
          <a:bodyPr/>
          <a:lstStyle/>
          <a:p>
            <a:pPr>
              <a:defRPr sz="1800"/>
            </a:pPr>
            <a:r>
              <a:t>Hinterlüftung bezeichnet den durchgehenden, belüfteten Hohlraum zwischen Holzbekleidung und Schutzschicht. Er nimmt Feuchte auf, die durch Schlagregen, Anschlüsse, Diffusion oder Tauwasser in die Konstruktion gelangt, und transportiert sie über die Luftbewegung wieder nach außen ab. Dafür müssen Unterkonstruktion, Hohlraum sowie Be- und Entlüftungsöffnungen am unteren und oberen Abschluss zusammenpassen. Ein gleichmäßiger Abstand zur Wand sorgt dafür, dass die Luft über die gesamte Fläche zirkulieren kann. Ohne kontrollierten Zu- und Austritt bleibt die Hinterlüftungsebene wirkungslos. Die sichtbare Bekleidung allein kann Feuchte weder abführ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Hinterlüftungsebene tatsächlich leistet</a:t>
            </a:r>
          </a:p>
        </p:txBody>
      </p:sp>
      <p:sp>
        <p:nvSpPr>
          <p:cNvPr id="3" name="Content Placeholder 2"/>
          <p:cNvSpPr>
            <a:spLocks noGrp="1"/>
          </p:cNvSpPr>
          <p:nvPr>
            <p:ph idx="1"/>
          </p:nvPr>
        </p:nvSpPr>
        <p:spPr/>
        <p:txBody>
          <a:bodyPr/>
          <a:lstStyle/>
          <a:p>
            <a:pPr>
              <a:defRPr sz="1800"/>
            </a:pPr>
            <a:r>
              <a:t>en noch eine dauerhafte Rücktrocknung der dahinterliegenden Schichten sicherstellen.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Abdichtung allein nicht genügt</a:t>
            </a:r>
          </a:p>
        </p:txBody>
      </p:sp>
      <p:sp>
        <p:nvSpPr>
          <p:cNvPr id="3" name="Content Placeholder 2"/>
          <p:cNvSpPr>
            <a:spLocks noGrp="1"/>
          </p:cNvSpPr>
          <p:nvPr>
            <p:ph idx="1"/>
          </p:nvPr>
        </p:nvSpPr>
        <p:spPr/>
        <p:txBody>
          <a:bodyPr/>
          <a:lstStyle/>
          <a:p>
            <a:pPr>
              <a:defRPr sz="1800"/>
            </a:pPr>
            <a:r>
              <a:t>Die Aufgabe der Hinterlüftung geht über den Schutz vor Regen hinaus. Feuchte, die in den Wandaufbau gelangt, soll nicht dauerhaft im Bauteil verbleiben. Die strömende Luft im Hohlraum nimmt sie auf und führt sie ab. Eine reine Abdichtung der Bekleidung würde Feuchte dagegen im Bauteil festhalten. Das kann die Bildung von Verfärbungen und Schimmel sowie Schäden an Holz und Dämmung begünstigen. Die belüftete Ebene wirkt daher im Zusammenspiel mit Dämmung, Unterkonstruktion und Bekleidung. Sie schützt die Dämmebene vor direkter Bewitterung und hält die tragende Wand trockener. Auch die Wahl der Holzart oder des Oberflächensystems behebt diese 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Abdichtung allein nicht genügt</a:t>
            </a:r>
          </a:p>
        </p:txBody>
      </p:sp>
      <p:sp>
        <p:nvSpPr>
          <p:cNvPr id="3" name="Content Placeholder 2"/>
          <p:cNvSpPr>
            <a:spLocks noGrp="1"/>
          </p:cNvSpPr>
          <p:nvPr>
            <p:ph idx="1"/>
          </p:nvPr>
        </p:nvSpPr>
        <p:spPr/>
        <p:txBody>
          <a:bodyPr/>
          <a:lstStyle/>
          <a:p>
            <a:pPr>
              <a:defRPr sz="1800"/>
            </a:pPr>
            <a:r>
              <a:t>fgabe nicht automatisch.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Voraussetzungen für einen funktionierenden Wandaufbau</a:t>
            </a:r>
          </a:p>
        </p:txBody>
      </p:sp>
      <p:sp>
        <p:nvSpPr>
          <p:cNvPr id="3" name="Content Placeholder 2"/>
          <p:cNvSpPr>
            <a:spLocks noGrp="1"/>
          </p:cNvSpPr>
          <p:nvPr>
            <p:ph idx="1"/>
          </p:nvPr>
        </p:nvSpPr>
        <p:spPr/>
        <p:txBody>
          <a:bodyPr/>
          <a:lstStyle/>
          <a:p>
            <a:pPr>
              <a:defRPr sz="1800"/>
            </a:pPr>
            <a:r>
              <a:t>Für einen wirksamen Aufbau sind mehrere Bedingungen maßgeblich. Ein gleichmäßiger, durchgehender Hohlraum ist die Grundlage. Die Unterkonstruktion muss den nötigen Abstand zur Wand sicherstellen, damit die Luft nicht an einzelnen Stellen stehen bleibt. Unten und oben sind Be- und Entlüftungsöffnungen erforderlich, um einen kontrollierten Luftstrom zu ermöglichen. Hinter der Bekleidung sollte eine schützende, diffusionsoffene und winddichte Ebene die Dämmung und die Funktion der Hinterlüftung unterstützen. Zugleich müssen Fenster, Sockel, Außenecken und obere Abschlüsse so ausgeführt werden, dass Wasser kontrolliert abgeführt wird und nicht 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Voraussetzungen für einen funktionierenden Wandaufbau</a:t>
            </a:r>
          </a:p>
        </p:txBody>
      </p:sp>
      <p:sp>
        <p:nvSpPr>
          <p:cNvPr id="3" name="Content Placeholder 2"/>
          <p:cNvSpPr>
            <a:spLocks noGrp="1"/>
          </p:cNvSpPr>
          <p:nvPr>
            <p:ph idx="1"/>
          </p:nvPr>
        </p:nvSpPr>
        <p:spPr/>
        <p:txBody>
          <a:bodyPr/>
          <a:lstStyle/>
          <a:p>
            <a:pPr>
              <a:defRPr sz="1800"/>
            </a:pPr>
            <a:r>
              <a:t> den Spalt gelangt. Befestigung, Dämmung und Bekleidung gehören deshalb als System geplant und nicht als isolierte Einzelpositionen betrachtet.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und Fehlerquellen frühzeitig berücksichtigen</a:t>
            </a:r>
          </a:p>
        </p:txBody>
      </p:sp>
      <p:sp>
        <p:nvSpPr>
          <p:cNvPr id="3" name="Content Placeholder 2"/>
          <p:cNvSpPr>
            <a:spLocks noGrp="1"/>
          </p:cNvSpPr>
          <p:nvPr>
            <p:ph idx="1"/>
          </p:nvPr>
        </p:nvSpPr>
        <p:spPr/>
        <p:txBody>
          <a:bodyPr/>
          <a:lstStyle/>
          <a:p>
            <a:pPr>
              <a:defRPr sz="1800"/>
            </a:pPr>
            <a:r>
              <a:t>Besonders an den Übergängen entscheidet sich, ob die Hinterlüftung im Alltag funktioniert. Am Sockel ist ein ausreichender Abstand zu feuchten angrenzenden Flächen wichtig. Fensterbänke und Fensterleibungen müssen den Wasserlauf nach außen lenken. An Außenecken darf der Luftstrom nicht ungeplant unterbrochen werden. Auch Befestigungen müssen so gewählt und angeordnet werden, dass sie den Aufbau und die Luftführung nicht beeinträchtigen. Wer diese Details frühzeitig abstimmt, reduziert die Gefahr, dass Feuchte über einzelne Anschlüsse in die Konstruktion gelangt. Die Seite zur Holzfassade unter 040holzbau.de erläutert, welche Angaben bei der V</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und Fehlerquellen frühzeitig berücksichtigen</a:t>
            </a:r>
          </a:p>
        </p:txBody>
      </p:sp>
      <p:sp>
        <p:nvSpPr>
          <p:cNvPr id="3" name="Content Placeholder 2"/>
          <p:cNvSpPr>
            <a:spLocks noGrp="1"/>
          </p:cNvSpPr>
          <p:nvPr>
            <p:ph idx="1"/>
          </p:nvPr>
        </p:nvSpPr>
        <p:spPr/>
        <p:txBody>
          <a:bodyPr/>
          <a:lstStyle/>
          <a:p>
            <a:pPr>
              <a:defRPr sz="1800"/>
            </a:pPr>
            <a:r>
              <a:t>orbereitung einer Anfrage helfen und wie der Wandaufbau geprüft werden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die Hinterlüftung kein Reparaturmittel ist</a:t>
            </a:r>
          </a:p>
        </p:txBody>
      </p:sp>
      <p:sp>
        <p:nvSpPr>
          <p:cNvPr id="3" name="Content Placeholder 2"/>
          <p:cNvSpPr>
            <a:spLocks noGrp="1"/>
          </p:cNvSpPr>
          <p:nvPr>
            <p:ph idx="1"/>
          </p:nvPr>
        </p:nvSpPr>
        <p:spPr/>
        <p:txBody>
          <a:bodyPr/>
          <a:lstStyle/>
          <a:p>
            <a:pPr>
              <a:defRPr sz="1800"/>
            </a:pPr>
            <a:r>
              <a:t>Eine neue Holzfassade behebt keine bereits vorhandenen Feuchteschäden. Ist die tragende Wand durchfeuchtet, eine Dampfbremse undicht oder steigt am Sockel Feuchte auf, muss der bestehende Aufbau vor der Montage geprüft und gegebenenfalls ertüchtigt werden. Auch falsch gewählte Materialien oder ein ungeeignetes Oberflächensystem lassen sich nicht durch einen nachträglich ergänzten Luftspalt aufwerten. Bei größeren Vorhaben sollte deshalb zwischen sichtbarer Fassade, Dämmebene, Unterkonstruktion und Anschlüssen unterschieden werden. Ergänzend dazu ist der passende Beitrag zu Regenwasser von Carport und Terrassenüberdachung relevant, weil auch 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die Hinterlüftung kein Reparaturmittel ist</a:t>
            </a:r>
          </a:p>
        </p:txBody>
      </p:sp>
      <p:sp>
        <p:nvSpPr>
          <p:cNvPr id="3" name="Content Placeholder 2"/>
          <p:cNvSpPr>
            <a:spLocks noGrp="1"/>
          </p:cNvSpPr>
          <p:nvPr>
            <p:ph idx="1"/>
          </p:nvPr>
        </p:nvSpPr>
        <p:spPr/>
        <p:txBody>
          <a:bodyPr/>
          <a:lstStyle/>
          <a:p>
            <a:pPr>
              <a:defRPr sz="1800"/>
            </a:pPr>
            <a:r>
              <a:t>ort die Führung des Wassers über Anschlüsse und angrenzende Bauteile zur Planung gehört.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Hinterlüftung hinter der Holzfassade: Was die Ebene konkret leistet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