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holzbau.pages.dev/pergola-oder-terrassenueberdachung-welche-konstruktion-passt/" TargetMode="External"/><Relationship Id="rId3" Type="http://schemas.openxmlformats.org/officeDocument/2006/relationships/hyperlink" Target="https://040holzbau.pages.dev/dateien/minimax-55afabc3223cc53b94331ea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Pergola oder Terrassenüberdachung – welche Konstruktion zur geplanten Nutzung passt · Erklärende Präsentation</a:t>
            </a:r>
          </a:p>
        </p:txBody>
      </p:sp>
      <p:sp>
        <p:nvSpPr>
          <p:cNvPr id="3" name="Content Placeholder 2"/>
          <p:cNvSpPr>
            <a:spLocks noGrp="1"/>
          </p:cNvSpPr>
          <p:nvPr>
            <p:ph idx="1"/>
          </p:nvPr>
        </p:nvSpPr>
        <p:spPr/>
        <p:txBody>
          <a:bodyPr/>
          <a:lstStyle/>
          <a:p>
            <a:r>
              <a:t>Überblick: Wer einen Carport, eine Terrassenüberdachung oder eine offene Pergola plant, sollte auch das anfallende Regenwasser von Anfang an einbeziehen. Denn Dachflächen, Befestigungen, Abläufe, angrenzende Sitzflächen und späterer Bewuchs beeinflussen sich gegenseitig. Die entscheidende Frage lautet nicht nur, ob ein Dach gewünscht ist, sondern wie die gewählte Konstruktion im Alltag Wasser ableiten, Nutzung ermöglichen und baulich stabil bleiben soll. Der folgende Leitfaden ordnet Regenwasser, Carport, Terrassenüberdachung und Pergola miteinander in. Für die grundlegende Entscheidung zwischen offener und gedeckter Holzkonstruktion bietet 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Nutzung bestimmt die konstruktive Lösung</a:t>
            </a:r>
          </a:p>
        </p:txBody>
      </p:sp>
      <p:sp>
        <p:nvSpPr>
          <p:cNvPr id="3" name="Content Placeholder 2"/>
          <p:cNvSpPr>
            <a:spLocks noGrp="1"/>
          </p:cNvSpPr>
          <p:nvPr>
            <p:ph idx="1"/>
          </p:nvPr>
        </p:nvSpPr>
        <p:spPr/>
        <p:txBody>
          <a:bodyPr/>
          <a:lstStyle/>
          <a:p>
            <a:pPr>
              <a:defRPr sz="1800"/>
            </a:pPr>
            <a:r>
              <a:t>Ein Carport und eine Terrassenüberdachung schaffen unterschiedliche Nutzungsbereiche, können aber räumlich und gestalterisch zusammengehören. Beim Carport steht die Unterbringung eines Fahrzeugs im Mittelpunkt, bei der Terrassenüberdachung der Schutz eines Sitzplatzes. Eine Pergola bleibt dagegen eine offene Holzkonstruktion, die vor allem einen Außenbereich gliedert, Schatten schafft und Rankpflanzen aufnehmen kann. Sie ist nicht als dauerhaftRegenschutz gedacht.</a:t>
            </a:r>
          </a:p>
          <a:p>
            <a:pPr>
              <a:defRPr sz="1800"/>
            </a:pPr>
          </a:p>
          <a:p>
            <a:pPr>
              <a:defRPr sz="1800"/>
            </a:pPr>
            <a:r>
              <a:t>Für Regenwasser ist diese Unterscheidung wichtig: Je größer und geschlossener eine überdachte Fläche ist, desto stärker muss die Wasserführung bereits in der Planung berücksichtigt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Nutzung bestimmt die konstruktive Lösung</a:t>
            </a:r>
          </a:p>
        </p:txBody>
      </p:sp>
      <p:sp>
        <p:nvSpPr>
          <p:cNvPr id="3" name="Content Placeholder 2"/>
          <p:cNvSpPr>
            <a:spLocks noGrp="1"/>
          </p:cNvSpPr>
          <p:nvPr>
            <p:ph idx="1"/>
          </p:nvPr>
        </p:nvSpPr>
        <p:spPr/>
        <p:txBody>
          <a:bodyPr/>
          <a:lstStyle/>
          <a:p>
            <a:pPr>
              <a:defRPr sz="1800"/>
            </a:pPr>
            <a:r>
              <a:t> werden. Ein nachträglich ergänztes Dach verändert Lasten, Nutzung und konstruktive Anforderungen. Wer zuverlässigen Schutz bei wechselhaftem Wetter möchte, plant die gedeckte Variante deshalb direkt und nicht als bloße Zusatzkomponente.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früh mit Carport und Terrasse verbinden</a:t>
            </a:r>
          </a:p>
        </p:txBody>
      </p:sp>
      <p:sp>
        <p:nvSpPr>
          <p:cNvPr id="3" name="Content Placeholder 2"/>
          <p:cNvSpPr>
            <a:spLocks noGrp="1"/>
          </p:cNvSpPr>
          <p:nvPr>
            <p:ph idx="1"/>
          </p:nvPr>
        </p:nvSpPr>
        <p:spPr/>
        <p:txBody>
          <a:bodyPr/>
          <a:lstStyle/>
          <a:p>
            <a:pPr>
              <a:defRPr sz="1800"/>
            </a:pPr>
            <a:r>
              <a:t>Bei der Planung sollten die horizontalen Flächen, Gefälle, Abläufe und angrenzenden Bauteile gemeinsam betrachtet werden. Dazu gehören bei einem Carport ebenso die befestigte Fahrzeugfläche wie bei einer Terrassenüberdachung der angrenzende Sitzbereich. Ein durchdachter Ablauf verhindert, dass Wasser an ungünstigen Stellen konzentriert wird und die Holzkonstruktion dauerhaft belastet.</a:t>
            </a:r>
          </a:p>
          <a:p>
            <a:pPr>
              <a:defRPr sz="1800"/>
            </a:pPr>
          </a:p>
          <a:p>
            <a:pPr>
              <a:defRPr sz="1800"/>
            </a:pPr>
            <a:r>
              <a:t>Auch eine offene Pergola kann das Regenwasserbild des Grundstücks beeinflussen, etwa durch das dichte Laub einer späteren Rankpflanzung. Deshalb gehört der geplante Bewuchs bereits in die erste Abstimmung. Sichtbare Gestaltung und technische Funktion dürfen nic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früh mit Carport und Terrasse verbinden</a:t>
            </a:r>
          </a:p>
        </p:txBody>
      </p:sp>
      <p:sp>
        <p:nvSpPr>
          <p:cNvPr id="3" name="Content Placeholder 2"/>
          <p:cNvSpPr>
            <a:spLocks noGrp="1"/>
          </p:cNvSpPr>
          <p:nvPr>
            <p:ph idx="1"/>
          </p:nvPr>
        </p:nvSpPr>
        <p:spPr/>
        <p:txBody>
          <a:bodyPr/>
          <a:lstStyle/>
          <a:p>
            <a:pPr>
              <a:defRPr sz="1800"/>
            </a:pPr>
            <a:r>
              <a:t>ht getrennt gedacht werden: Rankhilfen, Pfosten, Verbindungen und Abläufe müssen zusammenpassen.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und Wasserführung gehören in dieselbe Prüfung</a:t>
            </a:r>
          </a:p>
        </p:txBody>
      </p:sp>
      <p:sp>
        <p:nvSpPr>
          <p:cNvPr id="3" name="Content Placeholder 2"/>
          <p:cNvSpPr>
            <a:spLocks noGrp="1"/>
          </p:cNvSpPr>
          <p:nvPr>
            <p:ph idx="1"/>
          </p:nvPr>
        </p:nvSpPr>
        <p:spPr/>
        <p:txBody>
          <a:bodyPr/>
          <a:lstStyle/>
          <a:p>
            <a:pPr>
              <a:defRPr sz="1800"/>
            </a:pPr>
            <a:r>
              <a:t>Holzkonstruktionen müssen nicht nur ihre sichtbaren Flächen tragen. Bei Pergolen kommen Eigengewicht, Wind und eine mögliche Pflanzenlast hinzu. Terrassenüberdachungen benötigen zusätzlich eine größere, zusammenhängende Dachfläche sowie einen sicheren Wand- oder Pfostenanschluss. Carports undTerrassenüberdachungen können zudem in räumlicher Nähe wirken, sodass Sichtachsen, Zugänge und die Ableitung des Regenwassers früh abgestimmt werden sollten.</a:t>
            </a:r>
          </a:p>
          <a:p>
            <a:pPr>
              <a:defRPr sz="1800"/>
            </a:pPr>
          </a:p>
          <a:p>
            <a:pPr>
              <a:defRPr sz="1800"/>
            </a:pPr>
            <a:r>
              <a:t>Wandanschluss, Pfostenverankerung und Aussteifung sind Teil der Tragwerksplanung. Hölzer benötigen außerdem konstruktiven Schutz vor länger anhaltender Feuchte und einen ausreichenden Abstand zu feu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und Wasserführung gehören in dieselbe Prüfung</a:t>
            </a:r>
          </a:p>
        </p:txBody>
      </p:sp>
      <p:sp>
        <p:nvSpPr>
          <p:cNvPr id="3" name="Content Placeholder 2"/>
          <p:cNvSpPr>
            <a:spLocks noGrp="1"/>
          </p:cNvSpPr>
          <p:nvPr>
            <p:ph idx="1"/>
          </p:nvPr>
        </p:nvSpPr>
        <p:spPr/>
        <p:txBody>
          <a:bodyPr/>
          <a:lstStyle/>
          <a:p>
            <a:pPr>
              <a:defRPr sz="1800"/>
            </a:pPr>
            <a:r>
              <a:t>chten Bodenbereichen. Welche Lasten tatsächlich zu erwarten sind, hängt vom konkreten Standort und der Nutzung ab; sie sollten nicht pauschal angenommen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Erschließung und angrenzende Holzflächen mitdenken</a:t>
            </a:r>
          </a:p>
        </p:txBody>
      </p:sp>
      <p:sp>
        <p:nvSpPr>
          <p:cNvPr id="3" name="Content Placeholder 2"/>
          <p:cNvSpPr>
            <a:spLocks noGrp="1"/>
          </p:cNvSpPr>
          <p:nvPr>
            <p:ph idx="1"/>
          </p:nvPr>
        </p:nvSpPr>
        <p:spPr/>
        <p:txBody>
          <a:bodyPr/>
          <a:lstStyle/>
          <a:p>
            <a:pPr>
              <a:defRPr sz="1800"/>
            </a:pPr>
            <a:r>
              <a:t>Hauswand, Grundstücksgrenzen, Wege und eine vorhandene Holzterrasse können die sinnvolle Anordnung beeinflussen. Insbesondere dort, wo ein Carport und eine Terrassenüberdachung aufeinandertreffen, ist eine klare Zuordnung wichtig: Fahrzeug, Sitzplatz, Durchgang und Entwässerung benötigen ausreichend Platz und dürfen sich nicht gegenseitig einschränken.</a:t>
            </a:r>
          </a:p>
          <a:p>
            <a:pPr>
              <a:defRPr sz="1800"/>
            </a:pPr>
          </a:p>
          <a:p>
            <a:pPr>
              <a:defRPr sz="1800"/>
            </a:pPr>
            <a:r>
              <a:t>Auch die spätere Nutzung sollte vorbereitet sein. Eine geplante Rankpflanzung, zusätzliche Beleuchtung oder die Nutzung einer Fläche als Lager- und Arbeitsbereich kann Gewicht und Beanspruchung erhöhen. Solche Ergänzungen verlangen eine erneute Prüfung der Konstruktion.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Planungsreihenfolge für einen belastbaren Entschluss</a:t>
            </a:r>
          </a:p>
        </p:txBody>
      </p:sp>
      <p:sp>
        <p:nvSpPr>
          <p:cNvPr id="3" name="Content Placeholder 2"/>
          <p:cNvSpPr>
            <a:spLocks noGrp="1"/>
          </p:cNvSpPr>
          <p:nvPr>
            <p:ph idx="1"/>
          </p:nvPr>
        </p:nvSpPr>
        <p:spPr/>
        <p:txBody>
          <a:bodyPr/>
          <a:lstStyle/>
          <a:p>
            <a:pPr>
              <a:defRPr sz="1800"/>
            </a:pPr>
            <a:r>
              <a:t>Am sinnvollsten ist eine schrittweise Klärung: zuerst stehen Nutzung, Standort und gewünschter Schutz fest; anschließend werden Flächen, Anschlüsse, Lasten und Regenwasserführung abgestimmt. Danach lassen sich Pergola, Terrassenüberdachung und Carport hinsichtlich ihrer Funktion voneinander abgrenzen. Erst wenn diese Zusammenhänge bekannt sind, können Pfosten, Verbindungen, Holzschutz und Oberflächen sinnvoll festgelegt werden.</a:t>
            </a:r>
          </a:p>
          <a:p>
            <a:pPr>
              <a:defRPr sz="1800"/>
            </a:pPr>
          </a:p>
          <a:p>
            <a:pPr>
              <a:defRPr sz="1800"/>
            </a:pPr>
            <a:r>
              <a:t>Die [Planungshilfe zu Regenwasser, Carport und Terrassenüberdachung](https://holzundhaus.github.io/1aholzbauessen/satellite-publisher/regenwasser-carport-terrassenueberdachung-essen/) greift denselben Zusammenhang für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Planungsreihenfolge für einen belastbaren Entschluss</a:t>
            </a:r>
          </a:p>
        </p:txBody>
      </p:sp>
      <p:sp>
        <p:nvSpPr>
          <p:cNvPr id="3" name="Content Placeholder 2"/>
          <p:cNvSpPr>
            <a:spLocks noGrp="1"/>
          </p:cNvSpPr>
          <p:nvPr>
            <p:ph idx="1"/>
          </p:nvPr>
        </p:nvSpPr>
        <p:spPr/>
        <p:txBody>
          <a:bodyPr/>
          <a:lstStyle/>
          <a:p>
            <a:pPr>
              <a:defRPr sz="1800"/>
            </a:pPr>
            <a:r>
              <a:t> die konkrete Ausarbeitung auf. Eine fachliche Abstimmung ersetzt keine projektbezogene Prüfung, kann aber vermeiden, dass Regenschutz, Entwässerung und Holzkonstruktion nachträglich untereinander in Konflikt geraten.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Pergola oder Terrassenüberdachung – welche Konstruktion zur geplanten Nutzung passt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